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ae43cf90f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ae43cf90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e43cf9124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ae43cf9124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e43cf90f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e43cf90f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078700" y="223375"/>
            <a:ext cx="6976800" cy="28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classification</a:t>
            </a:r>
            <a:br>
              <a:rPr lang="en-GB"/>
            </a:br>
            <a:r>
              <a:rPr lang="en-GB"/>
              <a:t>    using pretrained</a:t>
            </a:r>
            <a:br>
              <a:rPr lang="en-GB"/>
            </a:br>
            <a:r>
              <a:rPr lang="en-GB"/>
              <a:t>       convolutional</a:t>
            </a:r>
            <a:br>
              <a:rPr lang="en-GB"/>
            </a:br>
            <a:r>
              <a:rPr lang="en-GB"/>
              <a:t>       networks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165475" y="3813650"/>
            <a:ext cx="23892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Model Mavericks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4300" y="2923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831000" y="1343750"/>
            <a:ext cx="4749000" cy="33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Project Goal: Compare advantages of pretrained neural networks versus randomly initialized ones for image classification.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Key Focus: Highlight differences between pretrained and randomly initialized models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○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Convergence speed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○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Accuracy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○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Overall effectiveness 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000" y="1808650"/>
            <a:ext cx="3259200" cy="24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4300" y="2923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Previous Solutions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831000" y="1343750"/>
            <a:ext cx="4749000" cy="33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CIFAR10 is widely used as a benchmark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Many new papers, models try to use it to demonstrate capabilities (if applicable)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Current SOTA uses Vision Transformer technology (600M+ params)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Design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812750" y="1907325"/>
            <a:ext cx="22437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Containerization</a:t>
            </a:r>
            <a:endParaRPr sz="1800"/>
          </a:p>
        </p:txBody>
      </p:sp>
      <p:sp>
        <p:nvSpPr>
          <p:cNvPr id="249" name="Google Shape;249;p20"/>
          <p:cNvSpPr txBox="1"/>
          <p:nvPr/>
        </p:nvSpPr>
        <p:spPr>
          <a:xfrm>
            <a:off x="812750" y="2350575"/>
            <a:ext cx="27873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Yupiter Notebook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Docker Compose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812750" y="3320125"/>
            <a:ext cx="21987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 Processing</a:t>
            </a:r>
            <a:endParaRPr sz="1800"/>
          </a:p>
        </p:txBody>
      </p:sp>
      <p:sp>
        <p:nvSpPr>
          <p:cNvPr id="251" name="Google Shape;251;p20"/>
          <p:cNvSpPr txBox="1"/>
          <p:nvPr/>
        </p:nvSpPr>
        <p:spPr>
          <a:xfrm>
            <a:off x="812750" y="3763375"/>
            <a:ext cx="30036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Pytorch Tensor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Augmentation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6162173" y="1712438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CNN from scratch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6162175" y="2327500"/>
            <a:ext cx="22755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1.2 million parameters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MaxPooling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6119001" y="3190350"/>
            <a:ext cx="27873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ResNet18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6162172" y="3634350"/>
            <a:ext cx="2522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 million parameters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Timm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6" name="Google Shape;256;p2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20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0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0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20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0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0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" name="Google Shape;264;p20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65" name="Google Shape;265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0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8" name="Google Shape;268;p20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69" name="Google Shape;269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Google Shape;271;p20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0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5" name="Google Shape;275;p20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76" name="Google Shape;276;p20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8" name="Google Shape;2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534" y="2582800"/>
            <a:ext cx="383031" cy="44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2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80" name="Google Shape;280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2" name="Google Shape;2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0950" y="1878850"/>
            <a:ext cx="595500" cy="5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46175" y="3396316"/>
            <a:ext cx="639525" cy="639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85688" y="4039966"/>
            <a:ext cx="750300" cy="241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57725" y="2156450"/>
            <a:ext cx="507900" cy="5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0"/>
          <p:cNvPicPr preferRelativeResize="0"/>
          <p:nvPr/>
        </p:nvPicPr>
        <p:blipFill rotWithShape="1">
          <a:blip r:embed="rId8">
            <a:alphaModFix/>
          </a:blip>
          <a:srcRect b="0" l="0" r="82564" t="0"/>
          <a:stretch/>
        </p:blipFill>
        <p:spPr>
          <a:xfrm>
            <a:off x="5084737" y="3749325"/>
            <a:ext cx="383051" cy="3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57713" y="2919730"/>
            <a:ext cx="750275" cy="80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700913" y="1833491"/>
            <a:ext cx="383075" cy="419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the Data - The CIFAR-10 Database</a:t>
            </a:r>
            <a:endParaRPr/>
          </a:p>
        </p:txBody>
      </p:sp>
      <p:sp>
        <p:nvSpPr>
          <p:cNvPr id="294" name="Google Shape;294;p21"/>
          <p:cNvSpPr txBox="1"/>
          <p:nvPr>
            <p:ph idx="1" type="body"/>
          </p:nvPr>
        </p:nvSpPr>
        <p:spPr>
          <a:xfrm>
            <a:off x="407350" y="1463200"/>
            <a:ext cx="53199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60,000 32x32 color images, 10 classes - 6,000 images per class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Split into 50,000 training images and 10,000 test images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GB" sz="2000">
                <a:solidFill>
                  <a:srgbClr val="FFFFFF"/>
                </a:solidFill>
              </a:rPr>
              <a:t>Augmentations: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Random crop with padding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Random horizontal flip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Conversion to PyTorch tensor</a:t>
            </a:r>
            <a:endParaRPr sz="2000">
              <a:solidFill>
                <a:srgbClr val="FFFFF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-GB" sz="2000">
                <a:solidFill>
                  <a:srgbClr val="FFFFFF"/>
                </a:solidFill>
              </a:rPr>
              <a:t>Normalization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95" name="Google Shape;2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8725" y="1463200"/>
            <a:ext cx="3122075" cy="3084094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"/>
          <p:cNvSpPr txBox="1"/>
          <p:nvPr>
            <p:ph type="title"/>
          </p:nvPr>
        </p:nvSpPr>
        <p:spPr>
          <a:xfrm>
            <a:off x="1294300" y="2923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</a:t>
            </a:r>
            <a:endParaRPr/>
          </a:p>
        </p:txBody>
      </p:sp>
      <p:sp>
        <p:nvSpPr>
          <p:cNvPr id="301" name="Google Shape;301;p22"/>
          <p:cNvSpPr txBox="1"/>
          <p:nvPr/>
        </p:nvSpPr>
        <p:spPr>
          <a:xfrm>
            <a:off x="246375" y="1620975"/>
            <a:ext cx="5243100" cy="32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Manual hyperparameter-optimization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○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mainly LR, by factors of 10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CrossEntropyLoss (for classification)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Adam optimizer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Utilized cuda</a:t>
            </a:r>
            <a:endParaRPr sz="2000"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307" name="Google Shape;307;p23"/>
          <p:cNvSpPr txBox="1"/>
          <p:nvPr>
            <p:ph idx="1" type="body"/>
          </p:nvPr>
        </p:nvSpPr>
        <p:spPr>
          <a:xfrm>
            <a:off x="1297500" y="1567550"/>
            <a:ext cx="32745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ResNet18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</a:t>
            </a:r>
            <a:r>
              <a:rPr lang="en-GB" sz="1600"/>
              <a:t>ine-tuning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Pre-existing Knowledge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Faster accuracy convergence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08" name="Google Shape;308;p23"/>
          <p:cNvGrpSpPr/>
          <p:nvPr/>
        </p:nvGrpSpPr>
        <p:grpSpPr>
          <a:xfrm>
            <a:off x="2404050" y="3154500"/>
            <a:ext cx="1061400" cy="1527490"/>
            <a:chOff x="2404050" y="3154500"/>
            <a:chExt cx="1061400" cy="1527490"/>
          </a:xfrm>
        </p:grpSpPr>
        <p:grpSp>
          <p:nvGrpSpPr>
            <p:cNvPr id="309" name="Google Shape;309;p23"/>
            <p:cNvGrpSpPr/>
            <p:nvPr/>
          </p:nvGrpSpPr>
          <p:grpSpPr>
            <a:xfrm>
              <a:off x="2425575" y="3154500"/>
              <a:ext cx="1018200" cy="1018200"/>
              <a:chOff x="1359550" y="3154500"/>
              <a:chExt cx="1018200" cy="1018200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1359550" y="3154500"/>
                <a:ext cx="1018200" cy="1018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1409800" y="3204750"/>
                <a:ext cx="917700" cy="917700"/>
              </a:xfrm>
              <a:prstGeom prst="ellipse">
                <a:avLst/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3"/>
              <p:cNvSpPr/>
              <p:nvPr/>
            </p:nvSpPr>
            <p:spPr>
              <a:xfrm>
                <a:off x="1409800" y="3204750"/>
                <a:ext cx="917700" cy="917700"/>
              </a:xfrm>
              <a:prstGeom prst="pie">
                <a:avLst>
                  <a:gd fmla="val 0" name="adj1"/>
                  <a:gd fmla="val 19307880" name="adj2"/>
                </a:avLst>
              </a:prstGeom>
              <a:gradFill>
                <a:gsLst>
                  <a:gs pos="0">
                    <a:srgbClr val="A8B8DF"/>
                  </a:gs>
                  <a:gs pos="100000">
                    <a:srgbClr val="516DB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3"/>
              <p:cNvSpPr/>
              <p:nvPr/>
            </p:nvSpPr>
            <p:spPr>
              <a:xfrm>
                <a:off x="1540600" y="3335550"/>
                <a:ext cx="656100" cy="6561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" name="Google Shape;314;p23"/>
            <p:cNvSpPr txBox="1"/>
            <p:nvPr/>
          </p:nvSpPr>
          <p:spPr>
            <a:xfrm>
              <a:off x="2404050" y="4245790"/>
              <a:ext cx="1061400" cy="43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ResNet18</a:t>
              </a:r>
              <a:br>
                <a:rPr lang="en-GB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lang="en-GB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Test Accuracy</a:t>
              </a:r>
              <a:endPara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5" name="Google Shape;315;p23"/>
            <p:cNvSpPr txBox="1"/>
            <p:nvPr/>
          </p:nvSpPr>
          <p:spPr>
            <a:xfrm>
              <a:off x="2700242" y="3508020"/>
              <a:ext cx="462300" cy="27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86</a:t>
              </a:r>
              <a:r>
                <a:rPr b="1" lang="en-GB" sz="1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%</a:t>
              </a:r>
              <a:endParaRPr b="1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16" name="Google Shape;316;p23"/>
          <p:cNvSpPr/>
          <p:nvPr/>
        </p:nvSpPr>
        <p:spPr>
          <a:xfrm>
            <a:off x="5802350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3"/>
          <p:cNvSpPr/>
          <p:nvPr/>
        </p:nvSpPr>
        <p:spPr>
          <a:xfrm>
            <a:off x="5852600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3"/>
          <p:cNvSpPr/>
          <p:nvPr/>
        </p:nvSpPr>
        <p:spPr>
          <a:xfrm>
            <a:off x="5852600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3"/>
          <p:cNvSpPr/>
          <p:nvPr/>
        </p:nvSpPr>
        <p:spPr>
          <a:xfrm>
            <a:off x="5983400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 txBox="1"/>
          <p:nvPr/>
        </p:nvSpPr>
        <p:spPr>
          <a:xfrm>
            <a:off x="5782462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Model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3"/>
          <p:cNvSpPr txBox="1"/>
          <p:nvPr/>
        </p:nvSpPr>
        <p:spPr>
          <a:xfrm>
            <a:off x="6078654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3"/>
          <p:cNvSpPr txBox="1"/>
          <p:nvPr>
            <p:ph idx="1" type="body"/>
          </p:nvPr>
        </p:nvSpPr>
        <p:spPr>
          <a:xfrm>
            <a:off x="4675900" y="1567538"/>
            <a:ext cx="32745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Our Model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Smaller size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Randomly initiated weights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Slower convergence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Lower overall accuracy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328" name="Google Shape;328;p24"/>
          <p:cNvSpPr txBox="1"/>
          <p:nvPr>
            <p:ph idx="1" type="body"/>
          </p:nvPr>
        </p:nvSpPr>
        <p:spPr>
          <a:xfrm>
            <a:off x="1297500" y="1340600"/>
            <a:ext cx="58482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rgbClr val="CACACA"/>
                </a:solidFill>
              </a:rPr>
              <a:t>Results</a:t>
            </a:r>
            <a:endParaRPr sz="2000">
              <a:solidFill>
                <a:srgbClr val="CACACA"/>
              </a:solidFill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○"/>
            </a:pPr>
            <a:r>
              <a:rPr lang="en-GB" sz="2000">
                <a:solidFill>
                  <a:srgbClr val="CACACA"/>
                </a:solidFill>
              </a:rPr>
              <a:t>Models performed as expected</a:t>
            </a:r>
            <a:endParaRPr sz="2000">
              <a:solidFill>
                <a:srgbClr val="CACACA"/>
              </a:solidFill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○"/>
            </a:pPr>
            <a:r>
              <a:rPr lang="en-GB" sz="2000">
                <a:solidFill>
                  <a:srgbClr val="CACACA"/>
                </a:solidFill>
              </a:rPr>
              <a:t>Hands-on Experience with ML Tools</a:t>
            </a:r>
            <a:endParaRPr sz="2000">
              <a:solidFill>
                <a:srgbClr val="CACACA"/>
              </a:solidFill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○"/>
            </a:pPr>
            <a:r>
              <a:rPr lang="en-GB" sz="2000">
                <a:solidFill>
                  <a:srgbClr val="CACACA"/>
                </a:solidFill>
              </a:rPr>
              <a:t>Insights regarding ML DevOps</a:t>
            </a:r>
            <a:endParaRPr sz="2000">
              <a:solidFill>
                <a:srgbClr val="CACACA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●"/>
            </a:pPr>
            <a:r>
              <a:rPr lang="en-GB" sz="2000">
                <a:solidFill>
                  <a:srgbClr val="CACACA"/>
                </a:solidFill>
              </a:rPr>
              <a:t>Challenges</a:t>
            </a:r>
            <a:endParaRPr sz="2000">
              <a:solidFill>
                <a:srgbClr val="CACACA"/>
              </a:solidFill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○"/>
            </a:pPr>
            <a:r>
              <a:rPr lang="en-GB" sz="2000">
                <a:solidFill>
                  <a:srgbClr val="CACACA"/>
                </a:solidFill>
              </a:rPr>
              <a:t>Containerisation</a:t>
            </a:r>
            <a:endParaRPr sz="2000">
              <a:solidFill>
                <a:srgbClr val="CACACA"/>
              </a:solidFill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rial"/>
              <a:buChar char="○"/>
            </a:pPr>
            <a:r>
              <a:rPr lang="en-GB" sz="2000">
                <a:solidFill>
                  <a:srgbClr val="CACACA"/>
                </a:solidFill>
              </a:rPr>
              <a:t>Version Control</a:t>
            </a:r>
            <a:endParaRPr sz="2000">
              <a:solidFill>
                <a:srgbClr val="CACAC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ACACA"/>
              </a:solidFill>
            </a:endParaRPr>
          </a:p>
        </p:txBody>
      </p:sp>
      <p:pic>
        <p:nvPicPr>
          <p:cNvPr id="329" name="Google Shape;329;p24"/>
          <p:cNvPicPr preferRelativeResize="0"/>
          <p:nvPr/>
        </p:nvPicPr>
        <p:blipFill rotWithShape="1">
          <a:blip r:embed="rId3">
            <a:alphaModFix/>
          </a:blip>
          <a:srcRect b="0" l="12520" r="-12520" t="0"/>
          <a:stretch/>
        </p:blipFill>
        <p:spPr>
          <a:xfrm>
            <a:off x="4385175" y="1402225"/>
            <a:ext cx="7929600" cy="6449700"/>
          </a:xfrm>
          <a:prstGeom prst="diagStripe">
            <a:avLst>
              <a:gd fmla="val 5954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